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3" d="100"/>
          <a:sy n="73" d="100"/>
        </p:scale>
        <p:origin x="-864" y="-3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78EF38-6B9D-4C41-8E64-83EAEE4C0AF2}" type="datetimeFigureOut">
              <a:rPr lang="en-US" smtClean="0"/>
              <a:t>9/15/15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E6B426-3903-2B4C-B6AD-BDF5AFE99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57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2427810-E846-9D42-8A7F-38FC31B55A20}" type="slidenum">
              <a:rPr lang="en-US" sz="1200">
                <a:latin typeface="Calibri" charset="0"/>
              </a:rPr>
              <a:pPr eaLnBrk="1" hangingPunct="1"/>
              <a:t>3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2427810-E846-9D42-8A7F-38FC31B55A20}" type="slidenum">
              <a:rPr lang="en-US" sz="1200">
                <a:latin typeface="Calibri" charset="0"/>
              </a:rPr>
              <a:pPr eaLnBrk="1" hangingPunct="1"/>
              <a:t>4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2427810-E846-9D42-8A7F-38FC31B55A20}" type="slidenum">
              <a:rPr lang="en-US" sz="1200">
                <a:latin typeface="Calibri" charset="0"/>
              </a:rPr>
              <a:pPr eaLnBrk="1" hangingPunct="1"/>
              <a:t>5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1E31E-6522-B84F-BB6D-707B734A6E82}" type="datetime1">
              <a:rPr lang="en-US"/>
              <a:pPr>
                <a:defRPr/>
              </a:pPr>
              <a:t>9/15/15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33333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64BCB-DA44-3540-B007-77DD79CBE6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265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E2F72-61E3-F74D-9011-E55554C35A2A}" type="datetime1">
              <a:rPr lang="en-US"/>
              <a:pPr>
                <a:defRPr/>
              </a:pPr>
              <a:t>9/15/15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33333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18B75-4EA0-A449-B890-89129544D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390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909E8-E9B4-0745-8AC9-C3E37455E5E4}" type="datetime1">
              <a:rPr lang="en-US"/>
              <a:pPr>
                <a:defRPr/>
              </a:pPr>
              <a:t>9/15/15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33333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866B7-039B-E240-985F-DB5AC309D7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561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C35CA-1EAD-FF4A-AEDB-7A99E2188FF1}" type="datetime1">
              <a:rPr lang="en-US"/>
              <a:pPr>
                <a:defRPr/>
              </a:pPr>
              <a:t>9/15/15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33333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A1216-B2CE-F647-83BC-4719253393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94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1DD7A-A051-324F-ABB1-23F593012D82}" type="datetime1">
              <a:rPr lang="en-US"/>
              <a:pPr>
                <a:defRPr/>
              </a:pPr>
              <a:t>9/15/15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33333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665C3-0023-7241-AA40-D86406098B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78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18E41-205F-CC40-B6C7-D2693688B9AE}" type="datetime1">
              <a:rPr lang="en-US"/>
              <a:pPr>
                <a:defRPr/>
              </a:pPr>
              <a:t>9/15/15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33333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739C9-22F9-D445-BC89-8E7C605876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304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CF2AC-E1E6-654C-81D0-E9ED2831B42C}" type="datetime1">
              <a:rPr lang="en-US"/>
              <a:pPr>
                <a:defRPr/>
              </a:pPr>
              <a:t>9/15/15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33333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F0856-2F52-E84D-BF5F-6774D266A4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114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441AE-D48E-0945-AF82-F456A85C1C47}" type="datetime1">
              <a:rPr lang="en-US"/>
              <a:pPr>
                <a:defRPr/>
              </a:pPr>
              <a:t>9/15/15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33333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E6E10-7817-9443-9C5D-672EE1648B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008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0404C-AD1F-CA43-9C38-D72EE2976788}" type="datetime1">
              <a:rPr lang="en-US"/>
              <a:pPr>
                <a:defRPr/>
              </a:pPr>
              <a:t>9/15/15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33333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F5DA0-99E8-E348-864D-F6FA689D6F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856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BE65D-1F0C-E244-BC71-59BC2B5AEA94}" type="datetime1">
              <a:rPr lang="en-US"/>
              <a:pPr>
                <a:defRPr/>
              </a:pPr>
              <a:t>9/15/15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33333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E5D38-F14A-D74A-8995-36EBEB5D27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773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F12B1-882B-3F40-A849-4D4717A95330}" type="datetime1">
              <a:rPr lang="en-US"/>
              <a:pPr>
                <a:defRPr/>
              </a:pPr>
              <a:t>9/15/15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33333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8E75A-468F-6046-AC49-426F8A4A50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823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15"/>
          <p:cNvSpPr>
            <a:spLocks/>
          </p:cNvSpPr>
          <p:nvPr/>
        </p:nvSpPr>
        <p:spPr bwMode="auto">
          <a:xfrm rot="420000" flipV="1">
            <a:off x="3165475" y="1108075"/>
            <a:ext cx="5257800" cy="4114800"/>
          </a:xfrm>
          <a:custGeom>
            <a:avLst/>
            <a:gdLst>
              <a:gd name="T0" fmla="*/ 5257800 w 5257800"/>
              <a:gd name="T1" fmla="*/ 2057400 h 4114800"/>
              <a:gd name="T2" fmla="*/ 2628900 w 5257800"/>
              <a:gd name="T3" fmla="*/ 4114800 h 4114800"/>
              <a:gd name="T4" fmla="*/ 0 w 5257800"/>
              <a:gd name="T5" fmla="*/ 2057400 h 4114800"/>
              <a:gd name="T6" fmla="*/ 2628900 w 5257800"/>
              <a:gd name="T7" fmla="*/ 0 h 41148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5257800"/>
              <a:gd name="T13" fmla="*/ 0 h 4114800"/>
              <a:gd name="T14" fmla="*/ 5182784 w 5257800"/>
              <a:gd name="T15" fmla="*/ 4114800 h 41148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57800" h="4114800">
                <a:moveTo>
                  <a:pt x="0" y="0"/>
                </a:moveTo>
                <a:lnTo>
                  <a:pt x="5107774" y="0"/>
                </a:lnTo>
                <a:lnTo>
                  <a:pt x="5257800" y="150026"/>
                </a:lnTo>
                <a:lnTo>
                  <a:pt x="5257800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3175" cap="rnd" cmpd="sng">
            <a:solidFill>
              <a:srgbClr val="C0C0C0"/>
            </a:solidFill>
            <a:prstDash val="solid"/>
            <a:round/>
            <a:headEnd/>
            <a:tailEnd/>
          </a:ln>
          <a:effectLst>
            <a:outerShdw blurRad="63500" dist="38500" dir="7500041" sx="98500" sy="100079" kx="99984" algn="tl" rotWithShape="0">
              <a:srgbClr val="000000">
                <a:alpha val="25000"/>
              </a:srgbClr>
            </a:outerShdw>
          </a:effectLst>
        </p:spPr>
        <p:txBody>
          <a:bodyPr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black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Right Triangle 16"/>
          <p:cNvSpPr>
            <a:spLocks noChangeArrowheads="1"/>
          </p:cNvSpPr>
          <p:nvPr/>
        </p:nvSpPr>
        <p:spPr bwMode="auto"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>
            <a:solidFill>
              <a:srgbClr val="FFFFFF"/>
            </a:solidFill>
            <a:bevel/>
            <a:headEnd/>
            <a:tailEnd/>
          </a:ln>
          <a:effectLst>
            <a:outerShdw blurRad="63500" dist="6350" dir="12899787" algn="tl" rotWithShape="0">
              <a:srgbClr val="000000">
                <a:alpha val="46999"/>
              </a:srgbClr>
            </a:outerShdw>
          </a:effectLst>
        </p:spPr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latin typeface="Constant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en-US">
              <a:solidFill>
                <a:prstClr val="black"/>
              </a:solidFill>
              <a:latin typeface="Constantia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en-US">
              <a:solidFill>
                <a:prstClr val="black"/>
              </a:solidFill>
              <a:latin typeface="Constantia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A60C8-8642-7C42-9BFB-9EBA48419B9E}" type="datetime1">
              <a:rPr lang="en-US"/>
              <a:pPr>
                <a:defRPr/>
              </a:pPr>
              <a:t>9/15/15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333333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84DAC-4133-EE47-8F39-93FED6BD7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95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/>
            <a:gdLst>
              <a:gd name="T0" fmla="*/ 2147483647 w 5772"/>
              <a:gd name="T1" fmla="*/ 2147483647 h 656"/>
              <a:gd name="T2" fmla="*/ 2147483647 w 5772"/>
              <a:gd name="T3" fmla="*/ 0 h 656"/>
              <a:gd name="T4" fmla="*/ 2147483647 w 5772"/>
              <a:gd name="T5" fmla="*/ 2147483647 h 656"/>
              <a:gd name="T6" fmla="*/ 2147483647 w 5772"/>
              <a:gd name="T7" fmla="*/ 2147483647 h 656"/>
              <a:gd name="T8" fmla="*/ 2147483647 w 5772"/>
              <a:gd name="T9" fmla="*/ 2147483647 h 656"/>
              <a:gd name="T10" fmla="*/ 2147483647 w 5772"/>
              <a:gd name="T11" fmla="*/ 2147483647 h 656"/>
              <a:gd name="T12" fmla="*/ 2147483647 w 5772"/>
              <a:gd name="T13" fmla="*/ 2147483647 h 656"/>
              <a:gd name="T14" fmla="*/ 0 w 5772"/>
              <a:gd name="T15" fmla="*/ 2147483647 h 656"/>
              <a:gd name="T16" fmla="*/ 2147483647 w 5772"/>
              <a:gd name="T17" fmla="*/ 2147483647 h 65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772"/>
              <a:gd name="T28" fmla="*/ 0 h 656"/>
              <a:gd name="T29" fmla="*/ 5772 w 5772"/>
              <a:gd name="T30" fmla="*/ 656 h 65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1">
            <a:gsLst>
              <a:gs pos="0">
                <a:srgbClr val="CD0000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prstClr val="black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49000">
                <a:srgbClr val="CD0000"/>
              </a:gs>
              <a:gs pos="100000">
                <a:schemeClr val="bg1"/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en-US">
              <a:solidFill>
                <a:prstClr val="black"/>
              </a:solidFill>
              <a:latin typeface="Constantia"/>
              <a:ea typeface="ＭＳ Ｐゴシック" charset="0"/>
              <a:cs typeface="ＭＳ Ｐゴシック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716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4572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303030"/>
                </a:solidFill>
                <a:latin typeface="Constantia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16C9DF9-ADC0-694D-9049-6C0C11128152}" type="datetime1">
              <a:rPr lang="en-US">
                <a:ea typeface="ＭＳ Ｐゴシック" charset="0"/>
                <a:cs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9/15/15</a:t>
            </a:fld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914400">
              <a:defRPr/>
            </a:pPr>
            <a:endParaRPr lang="en-US">
              <a:solidFill>
                <a:srgbClr val="333333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303030"/>
                </a:solidFill>
                <a:latin typeface="Constantia" charset="0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6D80497-62C2-6549-B6E2-51DBDDC1A560}" type="slidenum">
              <a:rPr lang="en-US">
                <a:ea typeface="ＭＳ Ｐゴシック" charset="0"/>
                <a:cs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ea typeface="ＭＳ Ｐゴシック" charset="0"/>
              <a:cs typeface="ＭＳ Ｐゴシック" charset="0"/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400">
                <a:defRPr/>
              </a:pPr>
              <a:endParaRPr lang="en-US">
                <a:solidFill>
                  <a:prstClr val="black"/>
                </a:solidFill>
                <a:latin typeface="Constantia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400">
                <a:defRPr/>
              </a:pPr>
              <a:endParaRPr lang="en-US">
                <a:solidFill>
                  <a:prstClr val="black"/>
                </a:solidFill>
                <a:latin typeface="Constantia"/>
                <a:ea typeface="ＭＳ Ｐゴシック" charset="0"/>
                <a:cs typeface="ＭＳ Ｐゴシック" charset="0"/>
              </a:endParaRPr>
            </a:p>
          </p:txBody>
        </p:sp>
      </p:grpSp>
      <p:pic>
        <p:nvPicPr>
          <p:cNvPr id="1034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76200"/>
            <a:ext cx="1362075" cy="1214438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ffectLst>
            <a:outerShdw blurRad="63500" dist="38100" dir="16200000" rotWithShape="0">
              <a:srgbClr val="000000">
                <a:alpha val="39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5" name="TextBox 14"/>
          <p:cNvSpPr txBox="1">
            <a:spLocks noChangeArrowheads="1"/>
          </p:cNvSpPr>
          <p:nvPr userDrawn="1"/>
        </p:nvSpPr>
        <p:spPr bwMode="auto">
          <a:xfrm>
            <a:off x="0" y="0"/>
            <a:ext cx="1865313" cy="369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b="1" smtClean="0">
                <a:solidFill>
                  <a:prstClr val="white"/>
                </a:solidFill>
                <a:latin typeface="Calibri" charset="0"/>
              </a:rPr>
              <a:t>University Senate</a:t>
            </a:r>
          </a:p>
        </p:txBody>
      </p:sp>
    </p:spTree>
    <p:extLst>
      <p:ext uri="{BB962C8B-B14F-4D97-AF65-F5344CB8AC3E}">
        <p14:creationId xmlns:p14="http://schemas.microsoft.com/office/powerpoint/2010/main" val="4102461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ＭＳ Ｐゴシック" charset="-128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95000"/>
        <a:buFont typeface="Wingdings 2" charset="0"/>
        <a:buChar char=""/>
        <a:defRPr sz="26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charset="0"/>
        <a:buChar char="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charset="0"/>
        <a:buChar char=""/>
        <a:defRPr sz="21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SzPct val="65000"/>
        <a:buFont typeface="Wingdings 2" charset="0"/>
        <a:buChar char="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FFFCFC"/>
        </a:buClr>
        <a:buSzPct val="65000"/>
        <a:buFont typeface="Wingdings 2" charset="0"/>
        <a:buChar char="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enate.umd.edu/news/archives/2015BORAwardWinners.cfm" TargetMode="External"/><Relationship Id="rId4" Type="http://schemas.openxmlformats.org/officeDocument/2006/relationships/hyperlink" Target="http://senate.umd.edu/meetings/materials/2015to2016/091015/index.cfm" TargetMode="External"/><Relationship Id="rId1" Type="http://schemas.openxmlformats.org/officeDocument/2006/relationships/tags" Target="../tags/tag2.xml"/><Relationship Id="rId2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hyperlink" Target="http://senate.umd.edu/meetings/materials/2015to2016/091015/senate_orientation.pdf" TargetMode="External"/><Relationship Id="rId5" Type="http://schemas.openxmlformats.org/officeDocument/2006/relationships/hyperlink" Target="http://senate.umd.edu/sms/index.cfm?event=publicViewBill&amp;billId=526&amp;context=c" TargetMode="External"/><Relationship Id="rId1" Type="http://schemas.openxmlformats.org/officeDocument/2006/relationships/tags" Target="../tags/tag3.xml"/><Relationship Id="rId2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hyperlink" Target="http://senate.umd.edu/meetings/materials/2015to2016/091015/strategic_plan_update.pps" TargetMode="External"/><Relationship Id="rId5" Type="http://schemas.openxmlformats.org/officeDocument/2006/relationships/hyperlink" Target="http://www.provost.umd.edu/sp_survey" TargetMode="External"/><Relationship Id="rId1" Type="http://schemas.openxmlformats.org/officeDocument/2006/relationships/tags" Target="../tags/tag4.xml"/><Relationship Id="rId2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hyperlink" Target="http://www.senate.umd.edu/news/archives/2015BORAwardWinners.cfm" TargetMode="External"/><Relationship Id="rId5" Type="http://schemas.openxmlformats.org/officeDocument/2006/relationships/hyperlink" Target="https://www.senate.umd.edu/meetings/materials/2015to2016/091015/shared_governance_procedures.pdf" TargetMode="External"/><Relationship Id="rId6" Type="http://schemas.openxmlformats.org/officeDocument/2006/relationships/hyperlink" Target="https://www.senate.umd.edu/meetings/materials/2015to2016/091015/senate_orientation.pdf" TargetMode="External"/><Relationship Id="rId7" Type="http://schemas.openxmlformats.org/officeDocument/2006/relationships/hyperlink" Target="http://www.senate.umd.edu/sms/index.cfm?event=publicViewBill&amp;billId=526&amp;context=c" TargetMode="External"/><Relationship Id="rId8" Type="http://schemas.openxmlformats.org/officeDocument/2006/relationships/hyperlink" Target="http://www.senate.umd.edu/meetings/materials/2015to2016/091015/strategic_plan_update.pps" TargetMode="External"/><Relationship Id="rId9" Type="http://schemas.openxmlformats.org/officeDocument/2006/relationships/hyperlink" Target="http://www.provost.umd.edu/sp_survey" TargetMode="External"/><Relationship Id="rId1" Type="http://schemas.openxmlformats.org/officeDocument/2006/relationships/tags" Target="../tags/tag5.xml"/><Relationship Id="rId2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ln>
            <a:miter lim="800000"/>
            <a:headEnd/>
            <a:tailEnd/>
          </a:ln>
          <a:extLst/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5400" dirty="0" smtClean="0">
                <a:solidFill>
                  <a:schemeClr val="tx1"/>
                </a:solidFill>
                <a:effectLst/>
              </a:rPr>
              <a:t>Senate Meeting Summary</a:t>
            </a:r>
            <a:endParaRPr lang="en-US" sz="5400" dirty="0">
              <a:solidFill>
                <a:schemeClr val="tx1"/>
              </a:solidFill>
              <a:effectLst/>
            </a:endParaRPr>
          </a:p>
        </p:txBody>
      </p:sp>
      <p:sp>
        <p:nvSpPr>
          <p:cNvPr id="41986" name="Subtitle 14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/>
            <a:r>
              <a:rPr lang="en-US" sz="4400" dirty="0" smtClean="0">
                <a:solidFill>
                  <a:schemeClr val="accent1"/>
                </a:solidFill>
                <a:latin typeface="Constantia" charset="0"/>
                <a:ea typeface="ＭＳ Ｐゴシック" charset="0"/>
                <a:cs typeface="ＭＳ Ｐゴシック" charset="0"/>
              </a:rPr>
              <a:t>September 10, 2015</a:t>
            </a:r>
            <a:endParaRPr lang="en-US" sz="4400" dirty="0">
              <a:solidFill>
                <a:schemeClr val="accent1"/>
              </a:solidFill>
              <a:latin typeface="Constantia" charset="0"/>
              <a:ea typeface="ＭＳ Ｐゴシック" charset="0"/>
              <a:cs typeface="ＭＳ Ｐゴシック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65734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September 10, 2015 Summary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3010" name="Vertical Text Placeholder 5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pPr eaLnBrk="1" hangingPunct="1"/>
            <a:r>
              <a:rPr lang="en-US" sz="3200" dirty="0" smtClean="0">
                <a:latin typeface="Constantia" charset="0"/>
                <a:ea typeface="ＭＳ Ｐゴシック" charset="0"/>
                <a:cs typeface="ＭＳ Ｐゴシック" charset="0"/>
              </a:rPr>
              <a:t>Welcoming remarks from President Loh.</a:t>
            </a:r>
            <a:br>
              <a:rPr lang="en-US" sz="3200" dirty="0" smtClean="0">
                <a:latin typeface="Constantia" charset="0"/>
                <a:ea typeface="ＭＳ Ｐゴシック" charset="0"/>
                <a:cs typeface="ＭＳ Ｐゴシック" charset="0"/>
              </a:rPr>
            </a:br>
            <a:endParaRPr lang="en-US" sz="3200" dirty="0" smtClean="0">
              <a:latin typeface="Constant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3200" dirty="0" smtClean="0">
                <a:latin typeface="Constantia" charset="0"/>
                <a:ea typeface="ＭＳ Ｐゴシック" charset="0"/>
                <a:cs typeface="ＭＳ Ｐゴシック" charset="0"/>
                <a:hlinkClick r:id="rId3"/>
              </a:rPr>
              <a:t>2015 Board of Regents Faculty &amp; Staff awardees were honored.</a:t>
            </a:r>
            <a:r>
              <a:rPr lang="en-US" sz="3200" dirty="0" smtClean="0">
                <a:latin typeface="Constantia" charset="0"/>
                <a:ea typeface="ＭＳ Ｐゴシック" charset="0"/>
                <a:cs typeface="ＭＳ Ｐゴシック" charset="0"/>
              </a:rPr>
              <a:t/>
            </a:r>
            <a:br>
              <a:rPr lang="en-US" sz="3200" dirty="0" smtClean="0">
                <a:latin typeface="Constantia" charset="0"/>
                <a:ea typeface="ＭＳ Ｐゴシック" charset="0"/>
                <a:cs typeface="ＭＳ Ｐゴシック" charset="0"/>
              </a:rPr>
            </a:br>
            <a:endParaRPr lang="en-US" sz="3200" dirty="0" smtClean="0">
              <a:latin typeface="Constant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3200" dirty="0" smtClean="0">
                <a:latin typeface="Constantia" charset="0"/>
                <a:ea typeface="ＭＳ Ｐゴシック" charset="0"/>
                <a:cs typeface="ＭＳ Ｐゴシック" charset="0"/>
                <a:hlinkClick r:id="rId4"/>
              </a:rPr>
              <a:t>Willie Brown, Senate Chair, provided an overview of new shared governance principles and procedures.</a:t>
            </a:r>
            <a:endParaRPr lang="en-US" sz="3200" dirty="0" smtClean="0">
              <a:latin typeface="Constant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3200" dirty="0">
              <a:latin typeface="Constantia" charset="0"/>
              <a:ea typeface="ＭＳ Ｐゴシック" charset="0"/>
              <a:cs typeface="ＭＳ Ｐゴシック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91370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September 10, 2015 Summary</a:t>
            </a:r>
          </a:p>
        </p:txBody>
      </p:sp>
      <p:sp>
        <p:nvSpPr>
          <p:cNvPr id="44034" name="Vertical Text Placeholder 5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pPr eaLnBrk="1" hangingPunct="1"/>
            <a:r>
              <a:rPr lang="en-US" sz="3200" dirty="0">
                <a:latin typeface="Constantia" charset="0"/>
                <a:ea typeface="ＭＳ Ｐゴシック" charset="0"/>
                <a:cs typeface="ＭＳ Ｐゴシック" charset="0"/>
                <a:hlinkClick r:id="rId4"/>
              </a:rPr>
              <a:t>Reka Montfort, Director, provided an overview of expectations of senators, senate meeting operations, and principles of shared governance</a:t>
            </a:r>
            <a:r>
              <a:rPr lang="en-US" sz="3200" dirty="0" smtClean="0">
                <a:latin typeface="Constantia" charset="0"/>
                <a:ea typeface="ＭＳ Ｐゴシック" charset="0"/>
                <a:cs typeface="ＭＳ Ｐゴシック" charset="0"/>
                <a:hlinkClick r:id="rId4"/>
              </a:rPr>
              <a:t>.</a:t>
            </a:r>
            <a:br>
              <a:rPr lang="en-US" sz="3200" dirty="0" smtClean="0">
                <a:latin typeface="Constantia" charset="0"/>
                <a:ea typeface="ＭＳ Ｐゴシック" charset="0"/>
                <a:cs typeface="ＭＳ Ｐゴシック" charset="0"/>
                <a:hlinkClick r:id="rId4"/>
              </a:rPr>
            </a:br>
            <a:endParaRPr lang="en-US" sz="3200" dirty="0" smtClean="0">
              <a:latin typeface="Constant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3200" dirty="0" smtClean="0">
                <a:latin typeface="Constantia" charset="0"/>
                <a:ea typeface="ＭＳ Ｐゴシック" charset="0"/>
                <a:cs typeface="ＭＳ Ｐゴシック" charset="0"/>
                <a:hlinkClick r:id="rId5"/>
              </a:rPr>
              <a:t>2015-2016 Committee &amp; Council Slates were approved.</a:t>
            </a:r>
            <a:endParaRPr lang="en-US" sz="3200" dirty="0" smtClean="0">
              <a:latin typeface="Constantia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buNone/>
            </a:pPr>
            <a:endParaRPr lang="en-US" sz="3200" dirty="0">
              <a:latin typeface="Constantia" charset="0"/>
              <a:ea typeface="ＭＳ Ｐゴシック" charset="0"/>
              <a:cs typeface="ＭＳ Ｐゴシック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79083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September 10, 2015 Summary</a:t>
            </a:r>
          </a:p>
        </p:txBody>
      </p:sp>
      <p:sp>
        <p:nvSpPr>
          <p:cNvPr id="44034" name="Vertical Text Placeholder 5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 fontScale="92500"/>
          </a:bodyPr>
          <a:lstStyle/>
          <a:p>
            <a:pPr eaLnBrk="1" hangingPunct="1"/>
            <a:r>
              <a:rPr lang="en-US" sz="3200" dirty="0" smtClean="0">
                <a:latin typeface="Constantia" charset="0"/>
                <a:ea typeface="ＭＳ Ｐゴシック" charset="0"/>
                <a:cs typeface="ＭＳ Ｐゴシック" charset="0"/>
                <a:hlinkClick r:id="rId4"/>
              </a:rPr>
              <a:t>Provost Rankin provided an overview of the Strategic Plan update process.</a:t>
            </a:r>
            <a:endParaRPr lang="en-US" sz="3200" dirty="0" smtClean="0">
              <a:latin typeface="Constantia" charset="0"/>
              <a:ea typeface="ＭＳ Ｐゴシック" charset="0"/>
              <a:cs typeface="ＭＳ Ｐゴシック" charset="0"/>
            </a:endParaRPr>
          </a:p>
          <a:p>
            <a:pPr lvl="1" eaLnBrk="1" hangingPunct="1"/>
            <a:r>
              <a:rPr lang="en-US" sz="3000" dirty="0" smtClean="0">
                <a:latin typeface="Constantia" charset="0"/>
                <a:ea typeface="ＭＳ Ｐゴシック" charset="0"/>
                <a:cs typeface="ＭＳ Ｐゴシック" charset="0"/>
                <a:hlinkClick r:id="rId5"/>
              </a:rPr>
              <a:t>Provost’s Office survey to collect feedback from the campus is available through September 30th.</a:t>
            </a:r>
            <a:endParaRPr lang="en-US" sz="3000" dirty="0" smtClean="0">
              <a:latin typeface="Constantia" charset="0"/>
              <a:ea typeface="ＭＳ Ｐゴシック" charset="0"/>
              <a:cs typeface="ＭＳ Ｐゴシック" charset="0"/>
            </a:endParaRPr>
          </a:p>
          <a:p>
            <a:pPr lvl="1" eaLnBrk="1" hangingPunct="1"/>
            <a:r>
              <a:rPr lang="en-US" sz="3000" dirty="0" smtClean="0">
                <a:latin typeface="Constantia" charset="0"/>
                <a:ea typeface="ＭＳ Ｐゴシック" charset="0"/>
                <a:cs typeface="ＭＳ Ｐゴシック" charset="0"/>
              </a:rPr>
              <a:t>Draft Strategic Plan Update will be available the week of September 14-18.</a:t>
            </a:r>
          </a:p>
          <a:p>
            <a:pPr lvl="1" eaLnBrk="1" hangingPunct="1"/>
            <a:r>
              <a:rPr lang="en-US" sz="3000" dirty="0" smtClean="0">
                <a:latin typeface="Constantia" charset="0"/>
                <a:ea typeface="ＭＳ Ｐゴシック" charset="0"/>
                <a:cs typeface="ＭＳ Ｐゴシック" charset="0"/>
              </a:rPr>
              <a:t>The final Strategic Plan Update is anticipated to be presented to the Senate in February 2016.</a:t>
            </a:r>
          </a:p>
          <a:p>
            <a:pPr lvl="1" eaLnBrk="1" hangingPunct="1"/>
            <a:endParaRPr lang="en-US" sz="3000" dirty="0">
              <a:latin typeface="Constantia" charset="0"/>
              <a:ea typeface="ＭＳ Ｐゴシック" charset="0"/>
              <a:cs typeface="ＭＳ Ｐゴシック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65563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Relevant Links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4034" name="Vertical Text Placeholder 5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 fontScale="77500" lnSpcReduction="20000"/>
          </a:bodyPr>
          <a:lstStyle/>
          <a:p>
            <a:pPr eaLnBrk="1" hangingPunct="1"/>
            <a:r>
              <a:rPr lang="en-US" sz="3200" dirty="0" smtClean="0">
                <a:latin typeface="Constantia" charset="0"/>
                <a:ea typeface="ＭＳ Ｐゴシック" charset="0"/>
                <a:cs typeface="ＭＳ Ｐゴシック" charset="0"/>
                <a:hlinkClick r:id="rId4"/>
              </a:rPr>
              <a:t>http:</a:t>
            </a:r>
            <a:r>
              <a:rPr lang="en-US" sz="3200" dirty="0">
                <a:latin typeface="Constantia" charset="0"/>
                <a:ea typeface="ＭＳ Ｐゴシック" charset="0"/>
                <a:cs typeface="ＭＳ Ｐゴシック" charset="0"/>
                <a:hlinkClick r:id="rId4"/>
              </a:rPr>
              <a:t>//www.senate.umd.edu/news/archives/</a:t>
            </a:r>
            <a:r>
              <a:rPr lang="en-US" sz="3200" dirty="0" smtClean="0">
                <a:latin typeface="Constantia" charset="0"/>
                <a:ea typeface="ＭＳ Ｐゴシック" charset="0"/>
                <a:cs typeface="ＭＳ Ｐゴシック" charset="0"/>
                <a:hlinkClick r:id="rId4"/>
              </a:rPr>
              <a:t>2015BORAwardWinners.cfm</a:t>
            </a:r>
            <a:endParaRPr lang="en-US" sz="3200" dirty="0" smtClean="0">
              <a:latin typeface="Constant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3200" dirty="0" smtClean="0">
                <a:latin typeface="Constantia" charset="0"/>
                <a:ea typeface="ＭＳ Ｐゴシック" charset="0"/>
                <a:cs typeface="ＭＳ Ｐゴシック" charset="0"/>
                <a:hlinkClick r:id="rId5"/>
              </a:rPr>
              <a:t>http:</a:t>
            </a:r>
            <a:r>
              <a:rPr lang="en-US" sz="3200" dirty="0">
                <a:latin typeface="Constantia" charset="0"/>
                <a:ea typeface="ＭＳ Ｐゴシック" charset="0"/>
                <a:cs typeface="ＭＳ Ｐゴシック" charset="0"/>
                <a:hlinkClick r:id="rId5"/>
              </a:rPr>
              <a:t>//www.senate.umd.edu/meetings/materials/2015to2016/091015/</a:t>
            </a:r>
            <a:r>
              <a:rPr lang="en-US" sz="3200" dirty="0" smtClean="0">
                <a:latin typeface="Constantia" charset="0"/>
                <a:ea typeface="ＭＳ Ｐゴシック" charset="0"/>
                <a:cs typeface="ＭＳ Ｐゴシック" charset="0"/>
                <a:hlinkClick r:id="rId5"/>
              </a:rPr>
              <a:t>shared_governance_procedures.pdf</a:t>
            </a:r>
            <a:endParaRPr lang="en-US" sz="3200" dirty="0" smtClean="0">
              <a:latin typeface="Constant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3200" dirty="0" smtClean="0">
                <a:latin typeface="Constantia" charset="0"/>
                <a:ea typeface="ＭＳ Ｐゴシック" charset="0"/>
                <a:cs typeface="ＭＳ Ｐゴシック" charset="0"/>
                <a:hlinkClick r:id="rId6"/>
              </a:rPr>
              <a:t>http:</a:t>
            </a:r>
            <a:r>
              <a:rPr lang="en-US" sz="3200" dirty="0">
                <a:latin typeface="Constantia" charset="0"/>
                <a:ea typeface="ＭＳ Ｐゴシック" charset="0"/>
                <a:cs typeface="ＭＳ Ｐゴシック" charset="0"/>
                <a:hlinkClick r:id="rId6"/>
              </a:rPr>
              <a:t>//www.senate.umd.edu/meetings/materials/2015to2016/091015/</a:t>
            </a:r>
            <a:r>
              <a:rPr lang="en-US" sz="3200" dirty="0" smtClean="0">
                <a:latin typeface="Constantia" charset="0"/>
                <a:ea typeface="ＭＳ Ｐゴシック" charset="0"/>
                <a:cs typeface="ＭＳ Ｐゴシック" charset="0"/>
                <a:hlinkClick r:id="rId6"/>
              </a:rPr>
              <a:t>senate_orientation.pdf</a:t>
            </a:r>
            <a:endParaRPr lang="en-US" sz="3200" dirty="0" smtClean="0">
              <a:latin typeface="Constant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3200" dirty="0" smtClean="0">
                <a:latin typeface="Constantia" charset="0"/>
                <a:ea typeface="ＭＳ Ｐゴシック" charset="0"/>
                <a:cs typeface="ＭＳ Ｐゴシック" charset="0"/>
                <a:hlinkClick r:id="rId7"/>
              </a:rPr>
              <a:t>http:</a:t>
            </a:r>
            <a:r>
              <a:rPr lang="en-US" sz="3200" dirty="0">
                <a:latin typeface="Constantia" charset="0"/>
                <a:ea typeface="ＭＳ Ｐゴシック" charset="0"/>
                <a:cs typeface="ＭＳ Ｐゴシック" charset="0"/>
                <a:hlinkClick r:id="rId7"/>
              </a:rPr>
              <a:t>//www.senate.umd.edu/sms/index.cfm?event=publicViewBill&amp;billId=526&amp;context=</a:t>
            </a:r>
            <a:r>
              <a:rPr lang="en-US" sz="3200" dirty="0" smtClean="0">
                <a:latin typeface="Constantia" charset="0"/>
                <a:ea typeface="ＭＳ Ｐゴシック" charset="0"/>
                <a:cs typeface="ＭＳ Ｐゴシック" charset="0"/>
                <a:hlinkClick r:id="rId7"/>
              </a:rPr>
              <a:t>c</a:t>
            </a:r>
            <a:endParaRPr lang="en-US" sz="3200" dirty="0" smtClean="0">
              <a:latin typeface="Constant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3200" dirty="0" smtClean="0">
                <a:latin typeface="Constantia" charset="0"/>
                <a:ea typeface="ＭＳ Ｐゴシック" charset="0"/>
                <a:cs typeface="ＭＳ Ｐゴシック" charset="0"/>
                <a:hlinkClick r:id="rId8"/>
              </a:rPr>
              <a:t>http:</a:t>
            </a:r>
            <a:r>
              <a:rPr lang="en-US" sz="3200" dirty="0">
                <a:latin typeface="Constantia" charset="0"/>
                <a:ea typeface="ＭＳ Ｐゴシック" charset="0"/>
                <a:cs typeface="ＭＳ Ｐゴシック" charset="0"/>
                <a:hlinkClick r:id="rId8"/>
              </a:rPr>
              <a:t>//www.senate.umd.edu/meetings/materials/2015to2016/091015/</a:t>
            </a:r>
            <a:r>
              <a:rPr lang="en-US" sz="3200" dirty="0" smtClean="0">
                <a:latin typeface="Constantia" charset="0"/>
                <a:ea typeface="ＭＳ Ｐゴシック" charset="0"/>
                <a:cs typeface="ＭＳ Ｐゴシック" charset="0"/>
                <a:hlinkClick r:id="rId8"/>
              </a:rPr>
              <a:t>strategic_plan_update.pps</a:t>
            </a:r>
            <a:endParaRPr lang="en-US" sz="3200" dirty="0" smtClean="0">
              <a:latin typeface="Constant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3200" dirty="0">
                <a:solidFill>
                  <a:srgbClr val="000000"/>
                </a:solidFill>
                <a:ea typeface="Lucida Grande"/>
                <a:cs typeface="Lucida Grande"/>
                <a:hlinkClick r:id="rId9"/>
              </a:rPr>
              <a:t>http://www.provost.umd.edu/</a:t>
            </a:r>
            <a:r>
              <a:rPr lang="en-US" sz="3200" smtClean="0">
                <a:solidFill>
                  <a:srgbClr val="000000"/>
                </a:solidFill>
                <a:ea typeface="Lucida Grande"/>
                <a:cs typeface="Lucida Grande"/>
                <a:hlinkClick r:id="rId9"/>
              </a:rPr>
              <a:t>sp_survey</a:t>
            </a:r>
            <a:endParaRPr lang="en-US" sz="3200" dirty="0" smtClean="0">
              <a:latin typeface="Constant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3200" dirty="0" smtClean="0">
              <a:latin typeface="Constant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3200" dirty="0" smtClean="0">
              <a:latin typeface="Constant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3200" dirty="0" smtClean="0">
              <a:latin typeface="Constant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3200" dirty="0" smtClean="0">
              <a:latin typeface="Constant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sz="3200" dirty="0">
              <a:latin typeface="Constantia" charset="0"/>
              <a:ea typeface="ＭＳ Ｐゴシック" charset="0"/>
              <a:cs typeface="ＭＳ Ｐゴシック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8054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3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B00000"/>
      </a:accent1>
      <a:accent2>
        <a:srgbClr val="000000"/>
      </a:accent2>
      <a:accent3>
        <a:srgbClr val="000000"/>
      </a:accent3>
      <a:accent4>
        <a:srgbClr val="FFFCFC"/>
      </a:accent4>
      <a:accent5>
        <a:srgbClr val="A4A4A4"/>
      </a:accent5>
      <a:accent6>
        <a:srgbClr val="666666"/>
      </a:accent6>
      <a:hlink>
        <a:srgbClr val="D01010"/>
      </a:hlink>
      <a:folHlink>
        <a:srgbClr val="E6E204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199</Words>
  <Application>Microsoft Macintosh PowerPoint</Application>
  <PresentationFormat>On-screen Show (4:3)</PresentationFormat>
  <Paragraphs>27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Senate Meeting Summary</vt:lpstr>
      <vt:lpstr>September 10, 2015 Summary</vt:lpstr>
      <vt:lpstr>September 10, 2015 Summary</vt:lpstr>
      <vt:lpstr>September 10, 2015 Summary</vt:lpstr>
      <vt:lpstr>Relevant Links</vt:lpstr>
    </vt:vector>
  </TitlesOfParts>
  <Company>University of Maryland-Senate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Senate Meeting</dc:title>
  <dc:creator>Reka Montfort</dc:creator>
  <cp:lastModifiedBy>Reka Montfort</cp:lastModifiedBy>
  <cp:revision>27</cp:revision>
  <dcterms:created xsi:type="dcterms:W3CDTF">2015-04-02T14:28:17Z</dcterms:created>
  <dcterms:modified xsi:type="dcterms:W3CDTF">2015-09-15T16:38:28Z</dcterms:modified>
</cp:coreProperties>
</file>